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5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4018" r:id="rId2"/>
  </p:sldMasterIdLst>
  <p:notesMasterIdLst>
    <p:notesMasterId r:id="rId34"/>
  </p:notesMasterIdLst>
  <p:handoutMasterIdLst>
    <p:handoutMasterId r:id="rId35"/>
  </p:handoutMasterIdLst>
  <p:sldIdLst>
    <p:sldId id="325" r:id="rId3"/>
    <p:sldId id="326" r:id="rId4"/>
    <p:sldId id="328" r:id="rId5"/>
    <p:sldId id="332" r:id="rId6"/>
    <p:sldId id="333" r:id="rId7"/>
    <p:sldId id="334" r:id="rId8"/>
    <p:sldId id="335" r:id="rId9"/>
    <p:sldId id="339" r:id="rId10"/>
    <p:sldId id="340" r:id="rId11"/>
    <p:sldId id="341" r:id="rId12"/>
    <p:sldId id="363" r:id="rId13"/>
    <p:sldId id="364" r:id="rId14"/>
    <p:sldId id="338" r:id="rId15"/>
    <p:sldId id="342" r:id="rId16"/>
    <p:sldId id="349" r:id="rId17"/>
    <p:sldId id="348" r:id="rId18"/>
    <p:sldId id="350" r:id="rId19"/>
    <p:sldId id="343" r:id="rId20"/>
    <p:sldId id="344" r:id="rId21"/>
    <p:sldId id="345" r:id="rId22"/>
    <p:sldId id="346" r:id="rId23"/>
    <p:sldId id="357" r:id="rId24"/>
    <p:sldId id="351" r:id="rId25"/>
    <p:sldId id="352" r:id="rId26"/>
    <p:sldId id="347" r:id="rId27"/>
    <p:sldId id="353" r:id="rId28"/>
    <p:sldId id="358" r:id="rId29"/>
    <p:sldId id="359" r:id="rId30"/>
    <p:sldId id="360" r:id="rId31"/>
    <p:sldId id="361" r:id="rId32"/>
    <p:sldId id="362" r:id="rId3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B Nazanin" panose="00000400000000000000" pitchFamily="2" charset="-78"/>
      <p:regular r:id="rId40"/>
      <p:bold r:id="rId41"/>
    </p:embeddedFont>
    <p:embeddedFont>
      <p:font typeface="B Titr" panose="00000700000000000000" pitchFamily="2" charset="-78"/>
      <p:bold r:id="rId42"/>
    </p:embeddedFont>
    <p:embeddedFont>
      <p:font typeface="B Mitra" panose="00000400000000000000" pitchFamily="2" charset="-78"/>
      <p:regular r:id="rId43"/>
      <p:bold r:id="rId44"/>
    </p:embeddedFont>
    <p:embeddedFont>
      <p:font typeface="Cambria Math" panose="02040503050406030204" pitchFamily="18" charset="0"/>
      <p:regular r:id="rId45"/>
    </p:embeddedFont>
    <p:embeddedFont>
      <p:font typeface="B Lotus" panose="00000400000000000000" pitchFamily="2" charset="-78"/>
      <p:regular r:id="rId46"/>
      <p:bold r:id="rId47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A932"/>
    <a:srgbClr val="7E086D"/>
    <a:srgbClr val="9A0A85"/>
    <a:srgbClr val="FF0101"/>
    <a:srgbClr val="0000FF"/>
    <a:srgbClr val="3AF85E"/>
    <a:srgbClr val="FFFF66"/>
    <a:srgbClr val="3AF3F8"/>
    <a:srgbClr val="FF6D6D"/>
    <a:srgbClr val="FCBE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3" autoAdjust="0"/>
    <p:restoredTop sz="85742" autoAdjust="0"/>
  </p:normalViewPr>
  <p:slideViewPr>
    <p:cSldViewPr>
      <p:cViewPr varScale="1">
        <p:scale>
          <a:sx n="69" d="100"/>
          <a:sy n="69" d="100"/>
        </p:scale>
        <p:origin x="1296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C844206-D0C0-49A6-86F2-A699984FC836}" type="datetimeFigureOut">
              <a:rPr lang="en-US"/>
              <a:pPr>
                <a:defRPr/>
              </a:pPr>
              <a:t>10/28/2019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7EE72D2-D179-485E-B25F-E119E3D5BC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4931251C-7C5B-4D2A-8F76-99DAD13219E0}" type="datetimeFigureOut">
              <a:rPr lang="fa-IR"/>
              <a:pPr>
                <a:defRPr/>
              </a:pPr>
              <a:t>29/02/1441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lvl="0"/>
            <a:endParaRPr lang="fa-IR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fld id="{AE99E357-AF2A-461B-B277-B4011E63C2C9}" type="slidenum">
              <a:rPr lang="fa-IR" altLang="en-US"/>
              <a:pPr>
                <a:defRPr/>
              </a:pPr>
              <a:t>‹#›</a:t>
            </a:fld>
            <a:endParaRPr lang="fa-I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B93D047-1F2C-4B44-92D9-C8FCAB2E08B5}" type="slidenum">
              <a:rPr lang="fa-IR" altLang="en-US" smtClean="0"/>
              <a:pPr/>
              <a:t>3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039631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16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45071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623881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18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04048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19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471315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22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652276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24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074579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25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549199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29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750820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4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150127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587631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6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05261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629555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8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598690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9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677745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12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586378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13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4154290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7DF524-2117-4D41-AC70-887ED586D1AB}" type="datetimeFigureOut">
              <a:rPr lang="en-US"/>
              <a:pPr>
                <a:defRPr/>
              </a:pPr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695EF-50A0-4D55-98C6-BAE6FACCCB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237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5FE3D1-395B-4EC5-A3AB-6E5D85C7AC15}" type="datetimeFigureOut">
              <a:rPr lang="en-US"/>
              <a:pPr>
                <a:defRPr/>
              </a:pPr>
              <a:t>10/28/2019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D9B35-4420-46CF-B644-B4D9CD4E27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70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AEF1D-829E-4F6F-A89E-4B1FE56C7C38}" type="datetimeFigureOut">
              <a:rPr lang="en-US"/>
              <a:pPr>
                <a:defRPr/>
              </a:pPr>
              <a:t>10/28/2019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991E9-CC25-47C9-B840-E6FC4B9A85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621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BF614D-7801-43B9-9468-63E9E4DA6648}" type="datetimeFigureOut">
              <a:rPr lang="en-US"/>
              <a:pPr>
                <a:defRPr/>
              </a:pPr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A980D-9E21-4223-9ABD-D910D8D03E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2943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006D5-B7D3-4B71-83FA-E6019C59B39A}" type="datetimeFigureOut">
              <a:rPr lang="en-US"/>
              <a:pPr>
                <a:defRPr/>
              </a:pPr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04844-EE41-42D4-8D07-D97DBB3992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925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A5B83-30BD-4F55-94FA-D0465D8D8155}" type="datetimeFigureOut">
              <a:rPr lang="en-US"/>
              <a:pPr>
                <a:defRPr/>
              </a:pPr>
              <a:t>10/28/2019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23CDD-44B7-4E2B-A4EE-1B164A70F4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8573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9821D-96EE-4016-ADC9-65A767167A5E}" type="datetimeFigureOut">
              <a:rPr lang="en-US"/>
              <a:pPr>
                <a:defRPr/>
              </a:pPr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1843A-4BAC-446A-9B22-700FB9B859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14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B230C9-DD4F-4106-B2CF-93856618DC0E}" type="datetimeFigureOut">
              <a:rPr lang="en-US"/>
              <a:pPr>
                <a:defRPr/>
              </a:pPr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7B153-9CA7-4009-B7C8-E8A505E085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6032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127311-3E80-4BEB-AEFB-9173EF5CAF14}" type="datetimeFigureOut">
              <a:rPr lang="en-US"/>
              <a:pPr>
                <a:defRPr/>
              </a:pPr>
              <a:t>10/28/2019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92CCD-781B-4B43-93A0-8659046C47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324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91FD6-43D2-4310-94AD-DD6CD64C43A7}" type="datetimeFigureOut">
              <a:rPr lang="en-US"/>
              <a:pPr>
                <a:defRPr/>
              </a:pPr>
              <a:t>10/28/2019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4149B3-1C51-4443-B56F-1B9993C9E4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8570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BBC6D-5AB4-43BB-9FDC-FCE4093CBFDF}" type="datetimeFigureOut">
              <a:rPr lang="en-US"/>
              <a:pPr>
                <a:defRPr/>
              </a:pPr>
              <a:t>10/28/2019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4CDC2-3968-4C44-9B50-977A8D8BCB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202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917257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Image result for iust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5" y="-246063"/>
            <a:ext cx="1892300" cy="189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477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 flipH="1">
            <a:off x="-19359" y="0"/>
            <a:ext cx="9172575" cy="140017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>
            <a:lvl1pPr marL="182880" algn="just" rtl="1">
              <a:defRPr sz="6500">
                <a:cs typeface="B Nazani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CA694-E0AE-4160-A0A3-A00D4937C365}" type="datetimeFigureOut">
              <a:rPr lang="en-US"/>
              <a:pPr>
                <a:defRPr/>
              </a:pPr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5463" y="64754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2086D-498C-49FB-A018-8EDACAE53D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75572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Bod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 flipH="1">
            <a:off x="-19359" y="0"/>
            <a:ext cx="9172575" cy="140017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>
            <a:lvl1pPr marL="182880" algn="just" rtl="1">
              <a:defRPr sz="6500">
                <a:cs typeface="B Nazani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 algn="r" rtl="1">
              <a:defRPr b="0">
                <a:cs typeface="B Nazanin" panose="00000400000000000000" pitchFamily="2" charset="-78"/>
              </a:defRPr>
            </a:lvl1pPr>
            <a:lvl2pPr algn="r" rtl="1">
              <a:defRPr>
                <a:cs typeface="B Mitra" panose="00000400000000000000" pitchFamily="2" charset="-78"/>
              </a:defRPr>
            </a:lvl2pPr>
            <a:lvl3pPr algn="r" rtl="1">
              <a:defRPr>
                <a:cs typeface="B Lotus" panose="00000400000000000000" pitchFamily="2" charset="-78"/>
              </a:defRPr>
            </a:lvl3pPr>
            <a:lvl4pPr algn="r" rtl="1">
              <a:defRPr>
                <a:cs typeface="B Nazanin" panose="00000400000000000000" pitchFamily="2" charset="-78"/>
              </a:defRPr>
            </a:lvl4pPr>
            <a:lvl5pPr algn="r" rtl="1">
              <a:defRPr>
                <a:cs typeface="B Nazanin" panose="00000400000000000000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A7705-2FFB-48C0-8709-80E9D0C3EF27}" type="datetimeFigureOut">
              <a:rPr lang="en-US"/>
              <a:pPr>
                <a:defRPr/>
              </a:pPr>
              <a:t>10/28/2019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753ED-D32A-456A-8C68-1F8A94E38A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310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7C498EE-2D07-4ED5-817B-AD5F9701FA84}" type="datetimeFigureOut">
              <a:rPr lang="en-US"/>
              <a:pPr>
                <a:defRPr/>
              </a:pPr>
              <a:t>10/28/2019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368A46C-C395-496E-94A1-83F8B307EC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64" r:id="rId1"/>
    <p:sldLayoutId id="2147484765" r:id="rId2"/>
    <p:sldLayoutId id="2147484766" r:id="rId3"/>
    <p:sldLayoutId id="2147484767" r:id="rId4"/>
    <p:sldLayoutId id="2147484768" r:id="rId5"/>
    <p:sldLayoutId id="2147484769" r:id="rId6"/>
    <p:sldLayoutId id="2147484775" r:id="rId7"/>
    <p:sldLayoutId id="2147484776" r:id="rId8"/>
    <p:sldLayoutId id="2147484777" r:id="rId9"/>
    <p:sldLayoutId id="2147484770" r:id="rId10"/>
    <p:sldLayoutId id="2147484771" r:id="rId11"/>
    <p:sldLayoutId id="2147484772" r:id="rId12"/>
    <p:sldLayoutId id="2147484773" r:id="rId13"/>
    <p:sldLayoutId id="2147484774" r:id="rId1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wm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5.png"/><Relationship Id="rId7" Type="http://schemas.openxmlformats.org/officeDocument/2006/relationships/image" Target="../media/image48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47.jpg"/><Relationship Id="rId4" Type="http://schemas.openxmlformats.org/officeDocument/2006/relationships/image" Target="../media/image46.jpg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02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2300288" y="1772816"/>
            <a:ext cx="4572000" cy="484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 رنگ </a:t>
            </a:r>
            <a:r>
              <a:rPr lang="en-US" dirty="0" smtClean="0"/>
              <a:t>RGB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826" y="4426109"/>
            <a:ext cx="2926080" cy="2351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63" y="1425369"/>
            <a:ext cx="3657600" cy="2938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999" y="4426110"/>
            <a:ext cx="2926080" cy="23510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5" y="4426110"/>
            <a:ext cx="2926080" cy="2351013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8" r="18342" b="30282"/>
          <a:stretch/>
        </p:blipFill>
        <p:spPr bwMode="auto">
          <a:xfrm>
            <a:off x="1536365" y="1647712"/>
            <a:ext cx="4547803" cy="5044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-2628800" y="256490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41" b="30282"/>
          <a:stretch/>
        </p:blipFill>
        <p:spPr bwMode="auto">
          <a:xfrm>
            <a:off x="6070688" y="1641997"/>
            <a:ext cx="1657798" cy="5044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535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اصول اولیه </a:t>
            </a:r>
            <a:r>
              <a:rPr lang="fa-IR" dirty="0" smtClean="0"/>
              <a:t>رنگ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4457" y="1363070"/>
            <a:ext cx="8975725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تمایز بین رنگ‏های اصلی در نور و رنگ‏های اصلی در مواد رنگی مهم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مفهوم رنگ اصلی در مواد رنگی بدین صورت است که یکی از رنگ‏های اصلی نور توسط این مواد جذب و دو رنگ دیگر بازتاب می‏شوند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از این رو، برای مواد رنگ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CMY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رنگ‏های اصلی و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RGB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رنگ‏های ثانویه تلقی ‏می‏شوند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پرینترهای رنگی از فضای رنگ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CMY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استفاده می‏شود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53244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فضای </a:t>
            </a:r>
            <a:r>
              <a:rPr lang="en-US" dirty="0" smtClean="0"/>
              <a:t>CMY</a:t>
            </a:r>
            <a:r>
              <a:rPr lang="fa-IR" dirty="0" smtClean="0"/>
              <a:t> و </a:t>
            </a:r>
            <a:r>
              <a:rPr lang="en-US" dirty="0" smtClean="0"/>
              <a:t>RGB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t="2030" r="2928" b="53305"/>
          <a:stretch/>
        </p:blipFill>
        <p:spPr bwMode="auto">
          <a:xfrm>
            <a:off x="13299" y="3066665"/>
            <a:ext cx="4480560" cy="3458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7" t="45771" r="1686" b="9564"/>
          <a:stretch/>
        </p:blipFill>
        <p:spPr bwMode="auto">
          <a:xfrm>
            <a:off x="4634212" y="3066665"/>
            <a:ext cx="4480560" cy="34586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327309" y="1558847"/>
                <a:ext cx="2612317" cy="1136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eqAr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309" y="1558847"/>
                <a:ext cx="2612317" cy="11365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47420" y="1558847"/>
                <a:ext cx="2612318" cy="1136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eqAr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20" y="1558847"/>
                <a:ext cx="2612318" cy="11365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53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رنگ </a:t>
            </a:r>
            <a:r>
              <a:rPr lang="en-US" dirty="0" smtClean="0"/>
              <a:t>CMY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8275" y="3078783"/>
                <a:ext cx="2612317" cy="1136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eqAr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3078783"/>
                <a:ext cx="2612317" cy="11365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4457" y="1351919"/>
            <a:ext cx="89757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این فضا متشکل از رنگ‏های اصلی برای مواد رنگی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طور مثال، وقتی یک سطح توسط ماده فیروزه‏ای رنگ پوشش داده شود هیچ نور قرمز را بازتاب نمی‏دهد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1488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 رنگ </a:t>
            </a:r>
            <a:r>
              <a:rPr lang="en-US" dirty="0" smtClean="0"/>
              <a:t>CMY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563" y="1425369"/>
            <a:ext cx="3657600" cy="29387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" y="4426110"/>
            <a:ext cx="2926079" cy="23510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23" y="4426110"/>
            <a:ext cx="2926079" cy="23510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850" y="4426110"/>
            <a:ext cx="2926079" cy="235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0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 رنگ </a:t>
            </a:r>
            <a:r>
              <a:rPr lang="en-US" dirty="0" smtClean="0"/>
              <a:t>CMY</a:t>
            </a:r>
            <a:r>
              <a:rPr lang="en-US" dirty="0"/>
              <a:t>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58191"/>
            <a:ext cx="897572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اغلب پرینترها از 4 جوهر با رنگ‏های فیروزه‏ای، بنفش روشن، زرد و سیاه استفاده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علت استفاده از جوهر سیاه آن است که چاپ کردن رنگ سیاه با استفاده از 3 جوهر هزینه‏بر است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2050" name="Picture 2" descr="File:CMYK color swatches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9" y="3606833"/>
            <a:ext cx="3148608" cy="314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35896" y="4312576"/>
                <a:ext cx="34489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4312576"/>
                <a:ext cx="344895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29811" y="5036375"/>
                <a:ext cx="3300519" cy="11365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eqAr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eqAr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811" y="5036375"/>
                <a:ext cx="3300519" cy="11365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29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رنگ </a:t>
            </a:r>
            <a:r>
              <a:rPr lang="en-US" dirty="0" smtClean="0"/>
              <a:t>HSI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4457" y="1379323"/>
            <a:ext cx="8975725" cy="5978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مدل‏های رنگ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RGB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و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CMY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برای تحقق‏های سخت‏افزاری مناسب هستند اما درک آنها برای انسان چندان مناسب نیست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وقتی به رنگ اشیاء نگاه می‏کنیم، آن را با اصل رنگ، اشباع و روشنایی تفسیر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می‏کنیم</a:t>
            </a: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sz="1600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اصل رنگ (</a:t>
            </a:r>
            <a:r>
              <a:rPr lang="en-US" alt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Hue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) رنگ خالص را توصیف می‏کند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اشباع (</a:t>
            </a:r>
            <a:r>
              <a:rPr lang="en-US" alt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Saturation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) معیاری از رقیق‏شدگی رنگ خالص با نور سفید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شدت روشنایی (</a:t>
            </a:r>
            <a:r>
              <a:rPr lang="en-US" alt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Intensity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) میزان روشن بودن را نشان می‏دهد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4457" y="3429000"/>
            <a:ext cx="1097280" cy="1097280"/>
          </a:xfrm>
          <a:prstGeom prst="rect">
            <a:avLst/>
          </a:prstGeom>
          <a:solidFill>
            <a:srgbClr val="7E08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71737" y="3436806"/>
            <a:ext cx="1097280" cy="1097280"/>
          </a:xfrm>
          <a:prstGeom prst="rect">
            <a:avLst/>
          </a:prstGeom>
          <a:solidFill>
            <a:srgbClr val="FAA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رنگ </a:t>
            </a:r>
            <a:r>
              <a:rPr lang="en-US" dirty="0" smtClean="0"/>
              <a:t>HSI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96"/>
          <a:stretch/>
        </p:blipFill>
        <p:spPr bwMode="auto">
          <a:xfrm>
            <a:off x="0" y="3481453"/>
            <a:ext cx="3203848" cy="3345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8"/>
          <a:stretch>
            <a:fillRect/>
          </a:stretch>
        </p:blipFill>
        <p:spPr bwMode="auto">
          <a:xfrm>
            <a:off x="4407670" y="3505015"/>
            <a:ext cx="3764730" cy="3321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6" r="2954"/>
          <a:stretch/>
        </p:blipFill>
        <p:spPr bwMode="auto">
          <a:xfrm>
            <a:off x="107505" y="3480946"/>
            <a:ext cx="3096343" cy="3345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4457" y="1351919"/>
            <a:ext cx="8975725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مدل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HSI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یک ابزار مفید برای توسعه الگوریتم‏های پردازش تصویر توسط انسان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رابطه شدت روشنایی با مقادیر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RGB</a:t>
            </a: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شدت روشنایی در راستای خط واصل دو راس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اشباع فاصله از محور روشنایی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اصل رنگ زاویه با محور روشنایی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753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مدل رنگ </a:t>
            </a:r>
            <a:r>
              <a:rPr lang="en-US" dirty="0" smtClean="0"/>
              <a:t>HSI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76872"/>
            <a:ext cx="8901559" cy="4549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878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تبدیل </a:t>
            </a:r>
            <a:r>
              <a:rPr lang="en-US" dirty="0" smtClean="0"/>
              <a:t>RGB</a:t>
            </a:r>
            <a:r>
              <a:rPr lang="fa-IR" dirty="0" smtClean="0"/>
              <a:t> به </a:t>
            </a:r>
            <a:r>
              <a:rPr lang="en-US" dirty="0" smtClean="0"/>
              <a:t>HSI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79" t="45896" r="4545"/>
          <a:stretch/>
        </p:blipFill>
        <p:spPr bwMode="auto">
          <a:xfrm>
            <a:off x="6049839" y="2822598"/>
            <a:ext cx="3024336" cy="246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19359" y="1451964"/>
                <a:ext cx="6861750" cy="11136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𝑐𝑜𝑠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359" y="1451964"/>
                <a:ext cx="6861750" cy="11136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924944"/>
                <a:ext cx="3434786" cy="7682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   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360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924944"/>
                <a:ext cx="3434786" cy="7682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908" y="4180051"/>
                <a:ext cx="3569054" cy="843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3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8" y="4180051"/>
                <a:ext cx="3569054" cy="8433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908" y="5414985"/>
                <a:ext cx="2295565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8" y="5414985"/>
                <a:ext cx="2295565" cy="809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6" r="2954"/>
          <a:stretch/>
        </p:blipFill>
        <p:spPr bwMode="auto">
          <a:xfrm>
            <a:off x="3995936" y="4269213"/>
            <a:ext cx="2395859" cy="258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44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86506"/>
            <a:ext cx="9144000" cy="1323439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defRPr/>
            </a:pPr>
            <a:r>
              <a:rPr lang="fa-IR" sz="8000" b="1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مبانی بینایی کامپیوتر</a:t>
            </a:r>
          </a:p>
        </p:txBody>
      </p:sp>
      <p:sp>
        <p:nvSpPr>
          <p:cNvPr id="8195" name="TextBox 4"/>
          <p:cNvSpPr txBox="1">
            <a:spLocks noChangeArrowheads="1"/>
          </p:cNvSpPr>
          <p:nvPr/>
        </p:nvSpPr>
        <p:spPr bwMode="auto">
          <a:xfrm>
            <a:off x="-6350" y="4881563"/>
            <a:ext cx="9144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fa-IR" altLang="en-US" sz="4000" dirty="0">
                <a:latin typeface="Arial" panose="020B0604020202020204" pitchFamily="34" charset="0"/>
                <a:cs typeface="B Nazanin" panose="00000400000000000000" pitchFamily="2" charset="-78"/>
              </a:rPr>
              <a:t>مدرس: محمدرضا محمدی</a:t>
            </a:r>
          </a:p>
          <a:p>
            <a:pPr algn="ctr" rtl="1" eaLnBrk="1" hangingPunct="1">
              <a:spcBef>
                <a:spcPct val="0"/>
              </a:spcBef>
              <a:buFontTx/>
              <a:buNone/>
            </a:pPr>
            <a:endParaRPr lang="en-US" altLang="en-US" sz="4000" dirty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1398</a:t>
            </a:r>
            <a:endParaRPr lang="fa-IR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مدل‏های </a:t>
            </a:r>
            <a:r>
              <a:rPr lang="fa-IR" dirty="0"/>
              <a:t>رنگ </a:t>
            </a:r>
            <a:r>
              <a:rPr lang="en-US" sz="6000" dirty="0" smtClean="0"/>
              <a:t>HSV</a:t>
            </a:r>
            <a:r>
              <a:rPr lang="fa-IR" dirty="0" smtClean="0"/>
              <a:t> و </a:t>
            </a:r>
            <a:r>
              <a:rPr lang="en-US" sz="6000" dirty="0" smtClean="0"/>
              <a:t>HSL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82448"/>
            <a:ext cx="897572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میزان شدت روشنایی با وزن یکسان برای هر سه رنگ اصلی چندان مناسب نیست</a:t>
            </a: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3555" y="2492896"/>
                <a:ext cx="27978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55" y="2492896"/>
                <a:ext cx="279781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3555" y="3140968"/>
                <a:ext cx="5107424" cy="833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𝑚𝑎𝑥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55" y="3140968"/>
                <a:ext cx="5107424" cy="8333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 descr="File:HSL color solid cylinder saturation gray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76" y="3936993"/>
            <a:ext cx="40386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File:HSV color solid cylinder saturation gray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594" y="3933056"/>
            <a:ext cx="40386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0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</a:t>
            </a:r>
            <a:r>
              <a:rPr lang="en-US" sz="6000" dirty="0" smtClean="0"/>
              <a:t>HSV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11664"/>
            <a:ext cx="2926080" cy="2897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913729"/>
            <a:ext cx="2926080" cy="2897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079" y="3913729"/>
            <a:ext cx="2926080" cy="2897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989" y="3913729"/>
            <a:ext cx="2926080" cy="28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0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افزایش روشنایی تصاویر رنگی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835205"/>
              </p:ext>
            </p:extLst>
          </p:nvPr>
        </p:nvGraphicFramePr>
        <p:xfrm>
          <a:off x="395536" y="34290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5609626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1743998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8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15122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5916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391588"/>
              </p:ext>
            </p:extLst>
          </p:nvPr>
        </p:nvGraphicFramePr>
        <p:xfrm>
          <a:off x="2518024" y="24765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5609626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1743998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404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0C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15122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404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5916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163766"/>
              </p:ext>
            </p:extLst>
          </p:nvPr>
        </p:nvGraphicFramePr>
        <p:xfrm>
          <a:off x="2518024" y="4483100"/>
          <a:ext cx="1828800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356096262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71743998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01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1FF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15122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101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591606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367717" y="2924944"/>
            <a:ext cx="445668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just" rtl="1">
              <a:lnSpc>
                <a:spcPct val="125000"/>
              </a:lnSpc>
              <a:spcBef>
                <a:spcPct val="0"/>
              </a:spcBef>
              <a:buNone/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افزایش مقادیر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RGB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به اندازه 64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367717" y="4903857"/>
            <a:ext cx="445668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just" rtl="1">
              <a:lnSpc>
                <a:spcPct val="125000"/>
              </a:lnSpc>
              <a:spcBef>
                <a:spcPct val="0"/>
              </a:spcBef>
              <a:buNone/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افزایش مقدار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L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به اندازه 64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336774"/>
              </p:ext>
            </p:extLst>
          </p:nvPr>
        </p:nvGraphicFramePr>
        <p:xfrm>
          <a:off x="419877" y="3439790"/>
          <a:ext cx="1825352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676">
                  <a:extLst>
                    <a:ext uri="{9D8B030D-6E8A-4147-A177-3AD203B41FA5}">
                      <a16:colId xmlns:a16="http://schemas.microsoft.com/office/drawing/2014/main" val="2951118342"/>
                    </a:ext>
                  </a:extLst>
                </a:gridCol>
                <a:gridCol w="912676">
                  <a:extLst>
                    <a:ext uri="{9D8B030D-6E8A-4147-A177-3AD203B41FA5}">
                      <a16:colId xmlns:a16="http://schemas.microsoft.com/office/drawing/2014/main" val="244836410"/>
                    </a:ext>
                  </a:extLst>
                </a:gridCol>
              </a:tblGrid>
              <a:tr h="90900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</a:p>
                    <a:p>
                      <a:pPr algn="ctr"/>
                      <a:r>
                        <a:rPr lang="en-US" dirty="0" smtClean="0"/>
                        <a:t>0</a:t>
                      </a:r>
                    </a:p>
                    <a:p>
                      <a:pPr algn="ctr"/>
                      <a:r>
                        <a:rPr lang="en-US" dirty="0" smtClean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</a:p>
                    <a:p>
                      <a:pPr algn="ctr"/>
                      <a:r>
                        <a:rPr lang="en-US" dirty="0" smtClean="0"/>
                        <a:t>64</a:t>
                      </a:r>
                    </a:p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937056"/>
                  </a:ext>
                </a:extLst>
              </a:tr>
              <a:tr h="90900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</a:p>
                    <a:p>
                      <a:pPr algn="ctr"/>
                      <a:r>
                        <a:rPr lang="en-US" dirty="0" smtClean="0"/>
                        <a:t>0</a:t>
                      </a:r>
                    </a:p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</a:p>
                    <a:p>
                      <a:pPr algn="ctr"/>
                      <a:r>
                        <a:rPr lang="en-US" dirty="0" smtClean="0"/>
                        <a:t>64</a:t>
                      </a:r>
                    </a:p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669902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167658"/>
              </p:ext>
            </p:extLst>
          </p:nvPr>
        </p:nvGraphicFramePr>
        <p:xfrm>
          <a:off x="2497131" y="2468059"/>
          <a:ext cx="1825352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676">
                  <a:extLst>
                    <a:ext uri="{9D8B030D-6E8A-4147-A177-3AD203B41FA5}">
                      <a16:colId xmlns:a16="http://schemas.microsoft.com/office/drawing/2014/main" val="2951118342"/>
                    </a:ext>
                  </a:extLst>
                </a:gridCol>
                <a:gridCol w="912676">
                  <a:extLst>
                    <a:ext uri="{9D8B030D-6E8A-4147-A177-3AD203B41FA5}">
                      <a16:colId xmlns:a16="http://schemas.microsoft.com/office/drawing/2014/main" val="244836410"/>
                    </a:ext>
                  </a:extLst>
                </a:gridCol>
              </a:tblGrid>
              <a:tr h="90900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128</a:t>
                      </a:r>
                    </a:p>
                    <a:p>
                      <a:pPr algn="ctr"/>
                      <a:r>
                        <a:rPr lang="en-US" dirty="0" smtClean="0"/>
                        <a:t>64</a:t>
                      </a:r>
                    </a:p>
                    <a:p>
                      <a:pPr algn="ctr"/>
                      <a:r>
                        <a:rPr lang="en-US" dirty="0" smtClean="0"/>
                        <a:t>64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</a:p>
                    <a:p>
                      <a:pPr algn="ctr"/>
                      <a:r>
                        <a:rPr lang="en-US" dirty="0" smtClean="0"/>
                        <a:t>128</a:t>
                      </a:r>
                    </a:p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937056"/>
                  </a:ext>
                </a:extLst>
              </a:tr>
              <a:tr h="90900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</a:p>
                    <a:p>
                      <a:pPr algn="ctr"/>
                      <a:r>
                        <a:rPr lang="en-US" dirty="0" smtClean="0"/>
                        <a:t>64</a:t>
                      </a:r>
                    </a:p>
                    <a:p>
                      <a:pPr algn="ctr"/>
                      <a:r>
                        <a:rPr lang="en-US" dirty="0" smtClean="0"/>
                        <a:t>128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128</a:t>
                      </a:r>
                    </a:p>
                    <a:p>
                      <a:pPr algn="ctr"/>
                      <a:r>
                        <a:rPr lang="en-US" dirty="0" smtClean="0"/>
                        <a:t>128</a:t>
                      </a:r>
                    </a:p>
                    <a:p>
                      <a:pPr algn="ctr"/>
                      <a:r>
                        <a:rPr lang="en-US" dirty="0" smtClean="0"/>
                        <a:t>128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669902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8892"/>
              </p:ext>
            </p:extLst>
          </p:nvPr>
        </p:nvGraphicFramePr>
        <p:xfrm>
          <a:off x="2542365" y="4480520"/>
          <a:ext cx="1825352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676">
                  <a:extLst>
                    <a:ext uri="{9D8B030D-6E8A-4147-A177-3AD203B41FA5}">
                      <a16:colId xmlns:a16="http://schemas.microsoft.com/office/drawing/2014/main" val="2951118342"/>
                    </a:ext>
                  </a:extLst>
                </a:gridCol>
                <a:gridCol w="912676">
                  <a:extLst>
                    <a:ext uri="{9D8B030D-6E8A-4147-A177-3AD203B41FA5}">
                      <a16:colId xmlns:a16="http://schemas.microsoft.com/office/drawing/2014/main" val="244836410"/>
                    </a:ext>
                  </a:extLst>
                </a:gridCol>
              </a:tblGrid>
              <a:tr h="90900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256</a:t>
                      </a:r>
                    </a:p>
                    <a:p>
                      <a:pPr algn="ctr"/>
                      <a:r>
                        <a:rPr lang="en-US" dirty="0" smtClean="0"/>
                        <a:t>0</a:t>
                      </a:r>
                    </a:p>
                    <a:p>
                      <a:pPr algn="ctr"/>
                      <a:r>
                        <a:rPr lang="en-US" dirty="0" smtClean="0"/>
                        <a:t>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</a:p>
                    <a:p>
                      <a:pPr algn="ctr"/>
                      <a:r>
                        <a:rPr lang="en-US" dirty="0" smtClean="0"/>
                        <a:t>256</a:t>
                      </a:r>
                    </a:p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3937056"/>
                  </a:ext>
                </a:extLst>
              </a:tr>
              <a:tr h="90900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</a:p>
                    <a:p>
                      <a:pPr algn="ctr"/>
                      <a:r>
                        <a:rPr lang="en-US" dirty="0" smtClean="0"/>
                        <a:t>0</a:t>
                      </a:r>
                    </a:p>
                    <a:p>
                      <a:pPr algn="ctr"/>
                      <a:r>
                        <a:rPr lang="en-US" dirty="0" smtClean="0"/>
                        <a:t>256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192</a:t>
                      </a:r>
                    </a:p>
                    <a:p>
                      <a:pPr algn="ctr"/>
                      <a:r>
                        <a:rPr lang="en-US" dirty="0" smtClean="0"/>
                        <a:t>192</a:t>
                      </a:r>
                    </a:p>
                    <a:p>
                      <a:pPr algn="ctr"/>
                      <a:r>
                        <a:rPr lang="en-US" dirty="0" smtClean="0"/>
                        <a:t>192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6699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44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</a:t>
            </a:r>
            <a:r>
              <a:rPr lang="en-US" dirty="0" err="1" smtClean="0"/>
              <a:t>YCbCr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8275" y="1557338"/>
            <a:ext cx="87884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یکی دیگر از مدل‏های رنگی پر کاربرد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Y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به نوعی روشنایی تصویر است (</a:t>
            </a:r>
            <a:r>
              <a:rPr lang="en-US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Luma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)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en-US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Cb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و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Cr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میزان اختلاف مولفه‏های آبی و قرمز را نشان می‏دهند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20482" name="Picture 2" descr="File:YCbCr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2" y="3678791"/>
            <a:ext cx="3107582" cy="310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08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</a:t>
            </a:r>
            <a:r>
              <a:rPr lang="en-US" dirty="0" err="1" smtClean="0"/>
              <a:t>YCbCr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911664"/>
            <a:ext cx="2926080" cy="2897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894914"/>
            <a:ext cx="2926080" cy="2897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12" y="3894914"/>
            <a:ext cx="2926080" cy="2897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320" y="3894913"/>
            <a:ext cx="2926080" cy="28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8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تبدیل </a:t>
            </a:r>
            <a:r>
              <a:rPr lang="en-US" dirty="0" smtClean="0"/>
              <a:t>RGB</a:t>
            </a:r>
            <a:r>
              <a:rPr lang="fa-IR" dirty="0" smtClean="0"/>
              <a:t> به </a:t>
            </a:r>
            <a:r>
              <a:rPr lang="en-US" dirty="0" smtClean="0"/>
              <a:t>Gray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40768"/>
            <a:ext cx="8975725" cy="540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بسیاری از الگوریتم‏های پردازش بر روی تصاویر 1 کاناله عمل می‏کنند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</a:t>
            </a:r>
            <a:r>
              <a:rPr lang="en-US" altLang="en-US" sz="2800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OpenCV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می‏توان با دستور </a:t>
            </a:r>
            <a:r>
              <a:rPr lang="en-US" altLang="en-US" sz="2800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cvtColor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و حالت </a:t>
            </a:r>
            <a:r>
              <a:rPr lang="en-US" alt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RGB2Gray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تصویر را به سطح خاکستری تبدیل کرد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سوال: برای تبدیل تصویر رنگی به خاکستری به طور  میانگین هر چند رنگ به یک عدد نگاشت می‏شوند؟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sz="1800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سوال: کدام تصویر خاکستری برای کاربرد ما بهینه است؟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8275" y="3878460"/>
                <a:ext cx="49795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299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587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114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3878460"/>
                <a:ext cx="497956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8275" y="5015498"/>
                <a:ext cx="3056478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a-IR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fa-I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fa-IR" sz="28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a-I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65536</m:t>
                      </m:r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5015498"/>
                <a:ext cx="3056478" cy="8617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82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تبدیل </a:t>
            </a:r>
            <a:r>
              <a:rPr lang="en-US" dirty="0"/>
              <a:t>RGB</a:t>
            </a:r>
            <a:r>
              <a:rPr lang="fa-IR" dirty="0"/>
              <a:t> به </a:t>
            </a:r>
            <a:r>
              <a:rPr lang="en-US" dirty="0" smtClean="0"/>
              <a:t>Gray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56791"/>
            <a:ext cx="4206240" cy="2232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43" y="1556791"/>
            <a:ext cx="4206240" cy="2232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43" y="4581299"/>
            <a:ext cx="4206240" cy="22320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81299"/>
            <a:ext cx="4206240" cy="22320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447767" y="3979275"/>
                <a:ext cx="3245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767" y="3979275"/>
                <a:ext cx="32457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343" y="4581299"/>
            <a:ext cx="4206240" cy="22320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81298"/>
            <a:ext cx="4206240" cy="22320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63256" y="3992856"/>
                <a:ext cx="4935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𝐶𝑟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256" y="3992856"/>
                <a:ext cx="49359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35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4" name="B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1" y="1538823"/>
            <a:ext cx="8829551" cy="496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8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تصاویر شبه رنگی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401625"/>
            <a:ext cx="897572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اختصاص رنگ به مقادیر سطوح خاکستری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اساس استفاده از شبه رنگ برای بهبود ظاهر تصاویر سطح خاکستری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می‏توان هر رنگ خاکستری را با یک رنگ نشان داد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21506" name="Picture 2" descr="Image result for depth 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8" y="4221088"/>
            <a:ext cx="8860970" cy="226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27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تصاویر شبه </a:t>
            </a:r>
            <a:r>
              <a:rPr lang="fa-IR" dirty="0" smtClean="0"/>
              <a:t>رنگی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47999"/>
            <a:ext cx="6623943" cy="4393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4457" y="1484784"/>
            <a:ext cx="89757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بلوک دیاگرام تبدیل سطح خاکستری به رنگ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7056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64904"/>
            <a:ext cx="9144000" cy="1569660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lnSpc>
                <a:spcPct val="120000"/>
              </a:lnSpc>
              <a:defRPr/>
            </a:pPr>
            <a:r>
              <a:rPr lang="fa-IR" sz="8000" b="1" dirty="0" smtClean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رنگ</a:t>
            </a:r>
            <a:endParaRPr lang="fa-IR" sz="8000" b="1" dirty="0">
              <a:ln w="12700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B Titr" panose="000007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تصاویر شبه </a:t>
            </a:r>
            <a:r>
              <a:rPr lang="fa-IR" dirty="0" smtClean="0"/>
              <a:t>رنگی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8275" y="1557338"/>
            <a:ext cx="8788400" cy="647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2861" y="1560584"/>
            <a:ext cx="6624736" cy="4968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484784"/>
            <a:ext cx="4114800" cy="2466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4077072"/>
            <a:ext cx="41148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5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ترکیب دو تصویر خاکستری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280" y="3800982"/>
            <a:ext cx="2926080" cy="3012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" y="3800982"/>
            <a:ext cx="2926080" cy="30123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306" y="3800982"/>
            <a:ext cx="2926080" cy="3012394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92910" y="1388354"/>
            <a:ext cx="89757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چطور می‏شود از دو تصویر خاکستری یک تصویر رنگی ساخت که تغییرات را مشخص کند؟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می‏توان مقدار هر تصویر را به یک رنگ اختصاص داد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5736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z="6000" dirty="0" smtClean="0"/>
              <a:t>تصویر رنگی و سطح خاکستری</a:t>
            </a:r>
            <a:endParaRPr lang="en-US" altLang="en-US" sz="6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856617"/>
            <a:ext cx="4023360" cy="39839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802" y="2856616"/>
            <a:ext cx="4023360" cy="3983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556792"/>
            <a:ext cx="5219700" cy="552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5013" y="2201941"/>
            <a:ext cx="57340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8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اصول اولیه رنگ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57143"/>
            <a:ext cx="89757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اگر یک پرتو از نور سفید از یک منشور شیشه‏ای عبور کند، نور خارج شده یک طیف پیوسته از رنگ‏ها شامل بنقش در یک طرف و قرمز در طرف دیگر خواهد بود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41" y="3655468"/>
            <a:ext cx="8906132" cy="2889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651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493" y="3647678"/>
            <a:ext cx="6313653" cy="30936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اصول اولیه رنگ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6" y="1340768"/>
            <a:ext cx="8975725" cy="3754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رنگ مشاهده شده از یک شیئ بستگی به نور بازتاب شده توسط آن دارد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سطحی که نور بازتاب شده از آن در تمام طول موج‏های مرئی متعادل است، سفید دیده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اشیاء سبز نور با طول موج‏های محدوده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500nm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تا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570nm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را بازتاب می‏دهند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697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اصول اولیه رنگ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57021"/>
            <a:ext cx="8975725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حسگرهای حساس به رنگی که در چشم انسان وجود دارند در سه گروه قرار می‏گیرند: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سلول‏های حساس به رنگ </a:t>
            </a:r>
            <a:r>
              <a:rPr lang="fa-IR" altLang="en-US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قرمز، </a:t>
            </a:r>
            <a:r>
              <a:rPr lang="fa-IR" altLang="en-US" dirty="0" smtClean="0">
                <a:solidFill>
                  <a:srgbClr val="3AF85E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سبز، </a:t>
            </a:r>
            <a:r>
              <a:rPr lang="fa-IR" altLang="en-US" dirty="0" smtClean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آبی</a:t>
            </a: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7" y="3429000"/>
            <a:ext cx="4601693" cy="3377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t="2030" r="2928" b="53305"/>
          <a:stretch/>
        </p:blipFill>
        <p:spPr bwMode="auto">
          <a:xfrm>
            <a:off x="4740315" y="3445329"/>
            <a:ext cx="4346992" cy="335557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736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/>
          <a:p>
            <a:r>
              <a:rPr lang="fa-IR" dirty="0" smtClean="0"/>
              <a:t>مدل‏های رنگ</a:t>
            </a:r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4457" y="1351919"/>
            <a:ext cx="897572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مدل رنگ اصولا مشخصه‏ای از یک سیستم مختصات است به نحوی که هر رنگ یک نقطه درون یک زیرفضا در این سیستم مختصات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مدل رنگ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RGB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8"/>
          <a:stretch>
            <a:fillRect/>
          </a:stretch>
        </p:blipFill>
        <p:spPr bwMode="auto">
          <a:xfrm>
            <a:off x="-10055" y="3030627"/>
            <a:ext cx="4326681" cy="3817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2" r="30582" b="13638"/>
          <a:stretch>
            <a:fillRect/>
          </a:stretch>
        </p:blipFill>
        <p:spPr bwMode="auto">
          <a:xfrm>
            <a:off x="4528342" y="4057769"/>
            <a:ext cx="3172660" cy="279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944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رنگ </a:t>
            </a:r>
            <a:r>
              <a:rPr lang="en-US" dirty="0" smtClean="0"/>
              <a:t>RGB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4" name="Picture 5" descr="RGBColorSp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25" y="4100093"/>
            <a:ext cx="3168686" cy="269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GrayScale.bmp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0"/>
          <a:stretch/>
        </p:blipFill>
        <p:spPr bwMode="auto">
          <a:xfrm>
            <a:off x="3514900" y="4100094"/>
            <a:ext cx="3920217" cy="271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>
                <a:spLocks noChangeArrowheads="1"/>
              </p:cNvSpPr>
              <p:nvPr/>
            </p:nvSpPr>
            <p:spPr bwMode="auto">
              <a:xfrm>
                <a:off x="74457" y="1363070"/>
                <a:ext cx="8975725" cy="1938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اگر هر یک از مولفه‏های </a:t>
                </a:r>
                <a:r>
                  <a:rPr lang="en-US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R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، </a:t>
                </a:r>
                <a:r>
                  <a:rPr lang="en-US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G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و </a:t>
                </a:r>
                <a:r>
                  <a:rPr lang="en-US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B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توسط 8 بیت نشان داده شوند، هر پیکسل رنگی دارای عمق 24 بیت خواهد بود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تعداد کل </a:t>
                </a:r>
                <a:r>
                  <a:rPr lang="fa-IR" alt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رنگ‏های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متمایز برای هر پیکسل:</a:t>
                </a:r>
                <a:r>
                  <a:rPr lang="fa-IR" alt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a-IR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alt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e>
                      <m:sup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24</m:t>
                        </m:r>
                      </m:sup>
                    </m:sSup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16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,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777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,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216</m:t>
                    </m:r>
                  </m:oMath>
                </a14:m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57" y="1363070"/>
                <a:ext cx="8975725" cy="1938992"/>
              </a:xfrm>
              <a:prstGeom prst="rect">
                <a:avLst/>
              </a:prstGeom>
              <a:blipFill>
                <a:blip r:embed="rId5"/>
                <a:stretch>
                  <a:fillRect l="-2716" t="-2201" r="-1561" b="-97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656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2010-08-22T19:22:51Z</outs:dateTime>
      <outs:isPinned>true</outs:isPinned>
    </outs:relatedDate>
    <outs:relatedDate>
      <outs:type>2</outs:type>
      <outs:displayName>Created</outs:displayName>
      <outs:dateTime>2009-12-01T11:12:35Z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fereidooni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King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Props1.xml><?xml version="1.0" encoding="utf-8"?>
<ds:datastoreItem xmlns:ds="http://schemas.openxmlformats.org/officeDocument/2006/customXml" ds:itemID="{EE1F98C5-3D6C-4BD5-B408-614BDD120D88}">
  <ds:schemaRefs>
    <ds:schemaRef ds:uri="http://schemas.microsoft.com/office/2009/outspace/meta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28205</TotalTime>
  <Words>897</Words>
  <Application>Microsoft Office PowerPoint</Application>
  <PresentationFormat>On-screen Show (4:3)</PresentationFormat>
  <Paragraphs>176</Paragraphs>
  <Slides>31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B Nazanin</vt:lpstr>
      <vt:lpstr>B Titr</vt:lpstr>
      <vt:lpstr>B Mitra</vt:lpstr>
      <vt:lpstr>Cambria Math</vt:lpstr>
      <vt:lpstr>B Lotus</vt:lpstr>
      <vt:lpstr>Custom Design</vt:lpstr>
      <vt:lpstr>PowerPoint Presentation</vt:lpstr>
      <vt:lpstr>PowerPoint Presentation</vt:lpstr>
      <vt:lpstr>PowerPoint Presentation</vt:lpstr>
      <vt:lpstr>تصویر رنگی و سطح خاکستری</vt:lpstr>
      <vt:lpstr>اصول اولیه رنگ</vt:lpstr>
      <vt:lpstr>اصول اولیه رنگ</vt:lpstr>
      <vt:lpstr>اصول اولیه رنگ</vt:lpstr>
      <vt:lpstr>مدل‏های رنگ</vt:lpstr>
      <vt:lpstr>مدل رنگ RGB</vt:lpstr>
      <vt:lpstr>مدل رنگ RGB</vt:lpstr>
      <vt:lpstr>اصول اولیه رنگ</vt:lpstr>
      <vt:lpstr>فضای CMY و RGB</vt:lpstr>
      <vt:lpstr>مدل رنگ CMY</vt:lpstr>
      <vt:lpstr>مدل رنگ CMY</vt:lpstr>
      <vt:lpstr>مدل رنگ CMYK</vt:lpstr>
      <vt:lpstr>مدل رنگ HSI</vt:lpstr>
      <vt:lpstr>مدل رنگ HSI</vt:lpstr>
      <vt:lpstr>مدل رنگ HSI</vt:lpstr>
      <vt:lpstr>تبدیل RGB به HSI</vt:lpstr>
      <vt:lpstr>مدل‏های رنگ HSV و HSL</vt:lpstr>
      <vt:lpstr>مدل HSV</vt:lpstr>
      <vt:lpstr>افزایش روشنایی تصاویر رنگی</vt:lpstr>
      <vt:lpstr>مدل YCbCr</vt:lpstr>
      <vt:lpstr>مدل YCbCr</vt:lpstr>
      <vt:lpstr>تبدیل RGB به Gray</vt:lpstr>
      <vt:lpstr>تبدیل RGB به Gray</vt:lpstr>
      <vt:lpstr>PowerPoint Presentation</vt:lpstr>
      <vt:lpstr>تصاویر شبه رنگی</vt:lpstr>
      <vt:lpstr>تصاویر شبه رنگی</vt:lpstr>
      <vt:lpstr>تصاویر شبه رنگی</vt:lpstr>
      <vt:lpstr>ترکیب دو تصویر خاکستری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Mohammadi</cp:lastModifiedBy>
  <cp:revision>693</cp:revision>
  <dcterms:created xsi:type="dcterms:W3CDTF">2009-12-01T11:12:35Z</dcterms:created>
  <dcterms:modified xsi:type="dcterms:W3CDTF">2019-10-28T06:05:57Z</dcterms:modified>
</cp:coreProperties>
</file>